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55554-AF75-4281-9696-B08B91BBE39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67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經營</a:t>
            </a:r>
            <a:r>
              <a:rPr lang="zh-TW" altLang="en-US" smtClean="0"/>
              <a:t>再造架構</a:t>
            </a:r>
          </a:p>
        </p:txBody>
      </p:sp>
      <p:sp>
        <p:nvSpPr>
          <p:cNvPr id="325636" name="Rectangle 3"/>
          <p:cNvSpPr>
            <a:spLocks noChangeArrowheads="1"/>
          </p:cNvSpPr>
          <p:nvPr/>
        </p:nvSpPr>
        <p:spPr bwMode="auto">
          <a:xfrm>
            <a:off x="838200" y="1600200"/>
            <a:ext cx="7162800" cy="4240213"/>
          </a:xfrm>
          <a:prstGeom prst="rect">
            <a:avLst/>
          </a:prstGeom>
          <a:solidFill>
            <a:srgbClr val="FFFF00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zh-TW" altLang="zh-TW" sz="1600" b="1">
              <a:solidFill>
                <a:srgbClr val="CCEC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25637" name="Line 4"/>
          <p:cNvSpPr>
            <a:spLocks noChangeShapeType="1"/>
          </p:cNvSpPr>
          <p:nvPr/>
        </p:nvSpPr>
        <p:spPr bwMode="auto">
          <a:xfrm>
            <a:off x="1447800" y="1600200"/>
            <a:ext cx="0" cy="424021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25638" name="Text Box 5"/>
          <p:cNvSpPr txBox="1">
            <a:spLocks noChangeArrowheads="1"/>
          </p:cNvSpPr>
          <p:nvPr/>
        </p:nvSpPr>
        <p:spPr bwMode="auto">
          <a:xfrm>
            <a:off x="838200" y="1649413"/>
            <a:ext cx="590550" cy="5064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變革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階段</a:t>
            </a:r>
          </a:p>
        </p:txBody>
      </p:sp>
      <p:sp>
        <p:nvSpPr>
          <p:cNvPr id="325639" name="Text Box 6"/>
          <p:cNvSpPr txBox="1">
            <a:spLocks noChangeArrowheads="1"/>
          </p:cNvSpPr>
          <p:nvPr/>
        </p:nvSpPr>
        <p:spPr bwMode="auto">
          <a:xfrm>
            <a:off x="914400" y="2792413"/>
            <a:ext cx="387350" cy="14366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推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動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項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目</a:t>
            </a:r>
          </a:p>
        </p:txBody>
      </p:sp>
      <p:sp>
        <p:nvSpPr>
          <p:cNvPr id="325640" name="Line 7"/>
          <p:cNvSpPr>
            <a:spLocks noChangeShapeType="1"/>
          </p:cNvSpPr>
          <p:nvPr/>
        </p:nvSpPr>
        <p:spPr bwMode="auto">
          <a:xfrm>
            <a:off x="838200" y="5383213"/>
            <a:ext cx="71628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24000" y="1676400"/>
            <a:ext cx="1447800" cy="3021013"/>
            <a:chOff x="960" y="1056"/>
            <a:chExt cx="912" cy="1903"/>
          </a:xfrm>
        </p:grpSpPr>
        <p:sp>
          <p:nvSpPr>
            <p:cNvPr id="325670" name="Text Box 9"/>
            <p:cNvSpPr txBox="1">
              <a:spLocks noChangeArrowheads="1"/>
            </p:cNvSpPr>
            <p:nvPr/>
          </p:nvSpPr>
          <p:spPr bwMode="auto">
            <a:xfrm>
              <a:off x="1104" y="1056"/>
              <a:ext cx="596" cy="250"/>
            </a:xfrm>
            <a:prstGeom prst="rect">
              <a:avLst/>
            </a:prstGeom>
            <a:solidFill>
              <a:srgbClr val="3366FF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 b="1">
                  <a:latin typeface="標楷體" pitchFamily="65" charset="-120"/>
                  <a:ea typeface="標楷體" pitchFamily="65" charset="-120"/>
                </a:rPr>
                <a:t>認知期</a:t>
              </a:r>
            </a:p>
          </p:txBody>
        </p:sp>
        <p:sp>
          <p:nvSpPr>
            <p:cNvPr id="325671" name="Rectangle 10"/>
            <p:cNvSpPr>
              <a:spLocks noChangeArrowheads="1"/>
            </p:cNvSpPr>
            <p:nvPr/>
          </p:nvSpPr>
          <p:spPr bwMode="auto">
            <a:xfrm>
              <a:off x="960" y="1423"/>
              <a:ext cx="912" cy="384"/>
            </a:xfrm>
            <a:prstGeom prst="rect">
              <a:avLst/>
            </a:prstGeom>
            <a:solidFill>
              <a:srgbClr val="3366FF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掌握組織願景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目標、策略</a:t>
              </a:r>
            </a:p>
          </p:txBody>
        </p:sp>
        <p:sp>
          <p:nvSpPr>
            <p:cNvPr id="325672" name="Rectangle 11"/>
            <p:cNvSpPr>
              <a:spLocks noChangeArrowheads="1"/>
            </p:cNvSpPr>
            <p:nvPr/>
          </p:nvSpPr>
          <p:spPr bwMode="auto">
            <a:xfrm>
              <a:off x="960" y="1999"/>
              <a:ext cx="912" cy="384"/>
            </a:xfrm>
            <a:prstGeom prst="rect">
              <a:avLst/>
            </a:prstGeom>
            <a:solidFill>
              <a:srgbClr val="3366FF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了解再造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相關要點</a:t>
              </a:r>
            </a:p>
          </p:txBody>
        </p:sp>
        <p:sp>
          <p:nvSpPr>
            <p:cNvPr id="325673" name="Rectangle 12"/>
            <p:cNvSpPr>
              <a:spLocks noChangeArrowheads="1"/>
            </p:cNvSpPr>
            <p:nvPr/>
          </p:nvSpPr>
          <p:spPr bwMode="auto">
            <a:xfrm>
              <a:off x="960" y="2575"/>
              <a:ext cx="912" cy="384"/>
            </a:xfrm>
            <a:prstGeom prst="rect">
              <a:avLst/>
            </a:prstGeom>
            <a:solidFill>
              <a:srgbClr val="3366FF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凝聚再造認知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latin typeface="標楷體" pitchFamily="65" charset="-120"/>
                  <a:ea typeface="標楷體" pitchFamily="65" charset="-120"/>
                </a:rPr>
                <a:t>衡量再造能力</a:t>
              </a:r>
            </a:p>
          </p:txBody>
        </p:sp>
        <p:sp>
          <p:nvSpPr>
            <p:cNvPr id="325674" name="Line 13"/>
            <p:cNvSpPr>
              <a:spLocks noChangeShapeType="1"/>
            </p:cNvSpPr>
            <p:nvPr/>
          </p:nvSpPr>
          <p:spPr bwMode="auto">
            <a:xfrm>
              <a:off x="1392" y="1807"/>
              <a:ext cx="0" cy="192"/>
            </a:xfrm>
            <a:prstGeom prst="line">
              <a:avLst/>
            </a:prstGeom>
            <a:noFill/>
            <a:ln w="28575">
              <a:solidFill>
                <a:srgbClr val="66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75" name="Line 14"/>
            <p:cNvSpPr>
              <a:spLocks noChangeShapeType="1"/>
            </p:cNvSpPr>
            <p:nvPr/>
          </p:nvSpPr>
          <p:spPr bwMode="auto">
            <a:xfrm>
              <a:off x="1392" y="2383"/>
              <a:ext cx="0" cy="192"/>
            </a:xfrm>
            <a:prstGeom prst="line">
              <a:avLst/>
            </a:prstGeom>
            <a:noFill/>
            <a:ln w="28575">
              <a:solidFill>
                <a:srgbClr val="66FF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79375" name="Text Box 15"/>
          <p:cNvSpPr txBox="1">
            <a:spLocks noChangeArrowheads="1"/>
          </p:cNvSpPr>
          <p:nvPr/>
        </p:nvSpPr>
        <p:spPr bwMode="auto">
          <a:xfrm>
            <a:off x="3810000" y="5410200"/>
            <a:ext cx="1708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關係群組互動</a:t>
            </a:r>
          </a:p>
        </p:txBody>
      </p:sp>
      <p:sp>
        <p:nvSpPr>
          <p:cNvPr id="325643" name="Line 16"/>
          <p:cNvSpPr>
            <a:spLocks noChangeShapeType="1"/>
          </p:cNvSpPr>
          <p:nvPr/>
        </p:nvSpPr>
        <p:spPr bwMode="auto">
          <a:xfrm>
            <a:off x="3048000" y="1600200"/>
            <a:ext cx="0" cy="378301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25644" name="Line 17"/>
          <p:cNvSpPr>
            <a:spLocks noChangeShapeType="1"/>
          </p:cNvSpPr>
          <p:nvPr/>
        </p:nvSpPr>
        <p:spPr bwMode="auto">
          <a:xfrm>
            <a:off x="4648200" y="1600200"/>
            <a:ext cx="0" cy="378301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124200" y="1676400"/>
            <a:ext cx="1447800" cy="3021013"/>
            <a:chOff x="1968" y="1056"/>
            <a:chExt cx="912" cy="1903"/>
          </a:xfrm>
        </p:grpSpPr>
        <p:sp>
          <p:nvSpPr>
            <p:cNvPr id="325664" name="Rectangle 19"/>
            <p:cNvSpPr>
              <a:spLocks noChangeArrowheads="1"/>
            </p:cNvSpPr>
            <p:nvPr/>
          </p:nvSpPr>
          <p:spPr bwMode="auto">
            <a:xfrm>
              <a:off x="1968" y="1423"/>
              <a:ext cx="912" cy="384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高階主管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承諾與支持</a:t>
              </a:r>
            </a:p>
          </p:txBody>
        </p:sp>
        <p:sp>
          <p:nvSpPr>
            <p:cNvPr id="325665" name="Rectangle 20"/>
            <p:cNvSpPr>
              <a:spLocks noChangeArrowheads="1"/>
            </p:cNvSpPr>
            <p:nvPr/>
          </p:nvSpPr>
          <p:spPr bwMode="auto">
            <a:xfrm>
              <a:off x="1968" y="1999"/>
              <a:ext cx="912" cy="384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組織軟</a:t>
              </a:r>
              <a:r>
                <a:rPr lang="en-US" altLang="zh-TW" sz="1600" b="1">
                  <a:solidFill>
                    <a:srgbClr val="FF0000"/>
                  </a:solidFill>
                  <a:ea typeface="Arial Unicode MS" pitchFamily="34" charset="-120"/>
                  <a:cs typeface="Arial Unicode MS" pitchFamily="34" charset="-120"/>
                </a:rPr>
                <a:t>S</a:t>
              </a:r>
              <a:r>
                <a:rPr lang="zh-TW" altLang="en-US" sz="16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轉化</a:t>
              </a:r>
            </a:p>
          </p:txBody>
        </p:sp>
        <p:sp>
          <p:nvSpPr>
            <p:cNvPr id="325666" name="Rectangle 21"/>
            <p:cNvSpPr>
              <a:spLocks noChangeArrowheads="1"/>
            </p:cNvSpPr>
            <p:nvPr/>
          </p:nvSpPr>
          <p:spPr bwMode="auto">
            <a:xfrm>
              <a:off x="1968" y="2575"/>
              <a:ext cx="912" cy="384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發展學習型組織</a:t>
              </a:r>
            </a:p>
          </p:txBody>
        </p:sp>
        <p:sp>
          <p:nvSpPr>
            <p:cNvPr id="325667" name="Line 22"/>
            <p:cNvSpPr>
              <a:spLocks noChangeShapeType="1"/>
            </p:cNvSpPr>
            <p:nvPr/>
          </p:nvSpPr>
          <p:spPr bwMode="auto">
            <a:xfrm>
              <a:off x="2400" y="1807"/>
              <a:ext cx="0" cy="192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68" name="Line 23"/>
            <p:cNvSpPr>
              <a:spLocks noChangeShapeType="1"/>
            </p:cNvSpPr>
            <p:nvPr/>
          </p:nvSpPr>
          <p:spPr bwMode="auto">
            <a:xfrm>
              <a:off x="2400" y="2383"/>
              <a:ext cx="0" cy="192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69" name="Text Box 24"/>
            <p:cNvSpPr txBox="1">
              <a:spLocks noChangeArrowheads="1"/>
            </p:cNvSpPr>
            <p:nvPr/>
          </p:nvSpPr>
          <p:spPr bwMode="auto">
            <a:xfrm>
              <a:off x="2112" y="1056"/>
              <a:ext cx="596" cy="250"/>
            </a:xfrm>
            <a:prstGeom prst="rect">
              <a:avLst/>
            </a:prstGeom>
            <a:solidFill>
              <a:schemeClr val="tx1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準備期</a:t>
              </a:r>
            </a:p>
          </p:txBody>
        </p:sp>
      </p:grpSp>
      <p:sp>
        <p:nvSpPr>
          <p:cNvPr id="325646" name="Text Box 25"/>
          <p:cNvSpPr txBox="1">
            <a:spLocks noChangeArrowheads="1"/>
          </p:cNvSpPr>
          <p:nvPr/>
        </p:nvSpPr>
        <p:spPr bwMode="auto">
          <a:xfrm>
            <a:off x="838200" y="5383213"/>
            <a:ext cx="590550" cy="5064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推動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方式</a:t>
            </a:r>
          </a:p>
        </p:txBody>
      </p:sp>
      <p:sp>
        <p:nvSpPr>
          <p:cNvPr id="325647" name="Line 26"/>
          <p:cNvSpPr>
            <a:spLocks noChangeShapeType="1"/>
          </p:cNvSpPr>
          <p:nvPr/>
        </p:nvSpPr>
        <p:spPr bwMode="auto">
          <a:xfrm>
            <a:off x="6248400" y="1600200"/>
            <a:ext cx="0" cy="378301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324600" y="1649413"/>
            <a:ext cx="1447800" cy="3048000"/>
            <a:chOff x="3984" y="1039"/>
            <a:chExt cx="912" cy="1920"/>
          </a:xfrm>
        </p:grpSpPr>
        <p:sp>
          <p:nvSpPr>
            <p:cNvPr id="325658" name="Rectangle 28"/>
            <p:cNvSpPr>
              <a:spLocks noChangeArrowheads="1"/>
            </p:cNvSpPr>
            <p:nvPr/>
          </p:nvSpPr>
          <p:spPr bwMode="auto">
            <a:xfrm>
              <a:off x="3984" y="1423"/>
              <a:ext cx="912" cy="384"/>
            </a:xfrm>
            <a:prstGeom prst="rect">
              <a:avLst/>
            </a:prstGeom>
            <a:solidFill>
              <a:srgbClr val="663300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評估績效驅動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因素成效</a:t>
              </a:r>
            </a:p>
          </p:txBody>
        </p:sp>
        <p:sp>
          <p:nvSpPr>
            <p:cNvPr id="325659" name="Rectangle 29"/>
            <p:cNvSpPr>
              <a:spLocks noChangeArrowheads="1"/>
            </p:cNvSpPr>
            <p:nvPr/>
          </p:nvSpPr>
          <p:spPr bwMode="auto">
            <a:xfrm>
              <a:off x="3984" y="1999"/>
              <a:ext cx="912" cy="384"/>
            </a:xfrm>
            <a:prstGeom prst="rect">
              <a:avLst/>
            </a:prstGeom>
            <a:solidFill>
              <a:srgbClr val="663300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調整再造措施</a:t>
              </a:r>
            </a:p>
          </p:txBody>
        </p:sp>
        <p:sp>
          <p:nvSpPr>
            <p:cNvPr id="325660" name="Rectangle 30"/>
            <p:cNvSpPr>
              <a:spLocks noChangeArrowheads="1"/>
            </p:cNvSpPr>
            <p:nvPr/>
          </p:nvSpPr>
          <p:spPr bwMode="auto">
            <a:xfrm>
              <a:off x="3984" y="2575"/>
              <a:ext cx="912" cy="384"/>
            </a:xfrm>
            <a:prstGeom prst="rect">
              <a:avLst/>
            </a:prstGeom>
            <a:solidFill>
              <a:srgbClr val="663300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累積再造動能</a:t>
              </a:r>
            </a:p>
          </p:txBody>
        </p:sp>
        <p:sp>
          <p:nvSpPr>
            <p:cNvPr id="325661" name="Line 31"/>
            <p:cNvSpPr>
              <a:spLocks noChangeShapeType="1"/>
            </p:cNvSpPr>
            <p:nvPr/>
          </p:nvSpPr>
          <p:spPr bwMode="auto">
            <a:xfrm>
              <a:off x="4416" y="1807"/>
              <a:ext cx="0" cy="192"/>
            </a:xfrm>
            <a:prstGeom prst="line">
              <a:avLst/>
            </a:prstGeom>
            <a:noFill/>
            <a:ln w="28575">
              <a:solidFill>
                <a:srgbClr val="FF99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62" name="Line 32"/>
            <p:cNvSpPr>
              <a:spLocks noChangeShapeType="1"/>
            </p:cNvSpPr>
            <p:nvPr/>
          </p:nvSpPr>
          <p:spPr bwMode="auto">
            <a:xfrm>
              <a:off x="4416" y="2383"/>
              <a:ext cx="0" cy="192"/>
            </a:xfrm>
            <a:prstGeom prst="line">
              <a:avLst/>
            </a:prstGeom>
            <a:noFill/>
            <a:ln w="28575">
              <a:solidFill>
                <a:srgbClr val="FF99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63" name="Text Box 33"/>
            <p:cNvSpPr txBox="1">
              <a:spLocks noChangeArrowheads="1"/>
            </p:cNvSpPr>
            <p:nvPr/>
          </p:nvSpPr>
          <p:spPr bwMode="auto">
            <a:xfrm>
              <a:off x="4128" y="1039"/>
              <a:ext cx="596" cy="250"/>
            </a:xfrm>
            <a:prstGeom prst="rect">
              <a:avLst/>
            </a:prstGeom>
            <a:solidFill>
              <a:srgbClr val="663300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 b="1">
                  <a:solidFill>
                    <a:srgbClr val="FF99FF"/>
                  </a:solidFill>
                  <a:latin typeface="標楷體" pitchFamily="65" charset="-120"/>
                  <a:ea typeface="標楷體" pitchFamily="65" charset="-120"/>
                </a:rPr>
                <a:t>評定期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724400" y="1649413"/>
            <a:ext cx="1447800" cy="3048000"/>
            <a:chOff x="2976" y="1039"/>
            <a:chExt cx="912" cy="1920"/>
          </a:xfrm>
        </p:grpSpPr>
        <p:sp>
          <p:nvSpPr>
            <p:cNvPr id="325652" name="Rectangle 35"/>
            <p:cNvSpPr>
              <a:spLocks noChangeArrowheads="1"/>
            </p:cNvSpPr>
            <p:nvPr/>
          </p:nvSpPr>
          <p:spPr bwMode="auto">
            <a:xfrm>
              <a:off x="2976" y="1423"/>
              <a:ext cx="912" cy="384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確立再造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目標與範疇</a:t>
              </a:r>
            </a:p>
          </p:txBody>
        </p:sp>
        <p:sp>
          <p:nvSpPr>
            <p:cNvPr id="325653" name="Rectangle 36"/>
            <p:cNvSpPr>
              <a:spLocks noChangeArrowheads="1"/>
            </p:cNvSpPr>
            <p:nvPr/>
          </p:nvSpPr>
          <p:spPr bwMode="auto">
            <a:xfrm>
              <a:off x="2976" y="1999"/>
              <a:ext cx="912" cy="384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經營觀念再造</a:t>
              </a:r>
            </a:p>
          </p:txBody>
        </p:sp>
        <p:sp>
          <p:nvSpPr>
            <p:cNvPr id="325654" name="Rectangle 37"/>
            <p:cNvSpPr>
              <a:spLocks noChangeArrowheads="1"/>
            </p:cNvSpPr>
            <p:nvPr/>
          </p:nvSpPr>
          <p:spPr bwMode="auto">
            <a:xfrm>
              <a:off x="2976" y="2575"/>
              <a:ext cx="912" cy="384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流程管理再造</a:t>
              </a:r>
            </a:p>
          </p:txBody>
        </p:sp>
        <p:sp>
          <p:nvSpPr>
            <p:cNvPr id="325655" name="Line 38"/>
            <p:cNvSpPr>
              <a:spLocks noChangeShapeType="1"/>
            </p:cNvSpPr>
            <p:nvPr/>
          </p:nvSpPr>
          <p:spPr bwMode="auto">
            <a:xfrm>
              <a:off x="3408" y="1807"/>
              <a:ext cx="0" cy="192"/>
            </a:xfrm>
            <a:prstGeom prst="line">
              <a:avLst/>
            </a:prstGeom>
            <a:noFill/>
            <a:ln w="28575">
              <a:solidFill>
                <a:srgbClr val="99CC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56" name="Line 39"/>
            <p:cNvSpPr>
              <a:spLocks noChangeShapeType="1"/>
            </p:cNvSpPr>
            <p:nvPr/>
          </p:nvSpPr>
          <p:spPr bwMode="auto">
            <a:xfrm>
              <a:off x="3408" y="2383"/>
              <a:ext cx="0" cy="192"/>
            </a:xfrm>
            <a:prstGeom prst="line">
              <a:avLst/>
            </a:prstGeom>
            <a:noFill/>
            <a:ln w="28575">
              <a:solidFill>
                <a:srgbClr val="99CC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57" name="Text Box 40"/>
            <p:cNvSpPr txBox="1">
              <a:spLocks noChangeArrowheads="1"/>
            </p:cNvSpPr>
            <p:nvPr/>
          </p:nvSpPr>
          <p:spPr bwMode="auto">
            <a:xfrm>
              <a:off x="3168" y="1039"/>
              <a:ext cx="596" cy="250"/>
            </a:xfrm>
            <a:prstGeom prst="rect">
              <a:avLst/>
            </a:prstGeom>
            <a:solidFill>
              <a:srgbClr val="CCECFF"/>
            </a:solidFill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執行期</a:t>
              </a:r>
            </a:p>
          </p:txBody>
        </p:sp>
      </p:grpSp>
      <p:sp>
        <p:nvSpPr>
          <p:cNvPr id="325650" name="Line 41"/>
          <p:cNvSpPr>
            <a:spLocks noChangeShapeType="1"/>
          </p:cNvSpPr>
          <p:nvPr/>
        </p:nvSpPr>
        <p:spPr bwMode="auto">
          <a:xfrm>
            <a:off x="838200" y="2209800"/>
            <a:ext cx="71628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325651" name="Picture 43" descr="j0336339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092950" y="620713"/>
            <a:ext cx="838200" cy="781050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7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DBF91-76E0-4395-9312-02E83D6AF4BB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86530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再造行動準則</a:t>
            </a:r>
          </a:p>
        </p:txBody>
      </p:sp>
      <p:sp>
        <p:nvSpPr>
          <p:cNvPr id="326660" name="AutoShape 3"/>
          <p:cNvSpPr>
            <a:spLocks noChangeArrowheads="1"/>
          </p:cNvSpPr>
          <p:nvPr/>
        </p:nvSpPr>
        <p:spPr bwMode="auto">
          <a:xfrm>
            <a:off x="4343400" y="2438400"/>
            <a:ext cx="152400" cy="152400"/>
          </a:xfrm>
          <a:custGeom>
            <a:avLst/>
            <a:gdLst>
              <a:gd name="T0" fmla="*/ 76200 w 21600"/>
              <a:gd name="T1" fmla="*/ 0 h 21600"/>
              <a:gd name="T2" fmla="*/ 22317 w 21600"/>
              <a:gd name="T3" fmla="*/ 22317 h 21600"/>
              <a:gd name="T4" fmla="*/ 0 w 21600"/>
              <a:gd name="T5" fmla="*/ 76200 h 21600"/>
              <a:gd name="T6" fmla="*/ 22317 w 21600"/>
              <a:gd name="T7" fmla="*/ 130083 h 21600"/>
              <a:gd name="T8" fmla="*/ 76200 w 21600"/>
              <a:gd name="T9" fmla="*/ 152400 h 21600"/>
              <a:gd name="T10" fmla="*/ 130083 w 21600"/>
              <a:gd name="T11" fmla="*/ 130083 h 21600"/>
              <a:gd name="T12" fmla="*/ 152400 w 21600"/>
              <a:gd name="T13" fmla="*/ 76200 h 21600"/>
              <a:gd name="T14" fmla="*/ 130083 w 21600"/>
              <a:gd name="T15" fmla="*/ 2231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6661" name="Text Box 4"/>
          <p:cNvSpPr txBox="1">
            <a:spLocks noChangeArrowheads="1"/>
          </p:cNvSpPr>
          <p:nvPr/>
        </p:nvSpPr>
        <p:spPr bwMode="auto">
          <a:xfrm>
            <a:off x="3946525" y="58054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zh-TW" altLang="zh-TW" sz="20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6662" name="Rectangle 5"/>
          <p:cNvSpPr>
            <a:spLocks noChangeArrowheads="1"/>
          </p:cNvSpPr>
          <p:nvPr/>
        </p:nvSpPr>
        <p:spPr bwMode="auto">
          <a:xfrm>
            <a:off x="1844675" y="1738313"/>
            <a:ext cx="4267200" cy="3429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6663" name="Line 6"/>
          <p:cNvSpPr>
            <a:spLocks noChangeShapeType="1"/>
          </p:cNvSpPr>
          <p:nvPr/>
        </p:nvSpPr>
        <p:spPr bwMode="auto">
          <a:xfrm>
            <a:off x="1844675" y="3490913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6664" name="Line 7"/>
          <p:cNvSpPr>
            <a:spLocks noChangeShapeType="1"/>
          </p:cNvSpPr>
          <p:nvPr/>
        </p:nvSpPr>
        <p:spPr bwMode="auto">
          <a:xfrm>
            <a:off x="3978275" y="1738313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6665" name="Text Box 8"/>
          <p:cNvSpPr txBox="1">
            <a:spLocks noChangeArrowheads="1"/>
          </p:cNvSpPr>
          <p:nvPr/>
        </p:nvSpPr>
        <p:spPr bwMode="auto">
          <a:xfrm>
            <a:off x="762000" y="2162175"/>
            <a:ext cx="488950" cy="2282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再</a:t>
            </a:r>
          </a:p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造</a:t>
            </a:r>
          </a:p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需</a:t>
            </a:r>
          </a:p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求</a:t>
            </a:r>
          </a:p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程</a:t>
            </a:r>
          </a:p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度</a:t>
            </a:r>
          </a:p>
        </p:txBody>
      </p:sp>
      <p:sp>
        <p:nvSpPr>
          <p:cNvPr id="326666" name="Text Box 9"/>
          <p:cNvSpPr txBox="1">
            <a:spLocks noChangeArrowheads="1"/>
          </p:cNvSpPr>
          <p:nvPr/>
        </p:nvSpPr>
        <p:spPr bwMode="auto">
          <a:xfrm>
            <a:off x="1371600" y="1981200"/>
            <a:ext cx="438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高</a:t>
            </a:r>
          </a:p>
        </p:txBody>
      </p:sp>
      <p:sp>
        <p:nvSpPr>
          <p:cNvPr id="326667" name="Text Box 10"/>
          <p:cNvSpPr txBox="1">
            <a:spLocks noChangeArrowheads="1"/>
          </p:cNvSpPr>
          <p:nvPr/>
        </p:nvSpPr>
        <p:spPr bwMode="auto">
          <a:xfrm>
            <a:off x="1371600" y="4419600"/>
            <a:ext cx="438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低</a:t>
            </a:r>
          </a:p>
        </p:txBody>
      </p:sp>
      <p:sp>
        <p:nvSpPr>
          <p:cNvPr id="326668" name="Text Box 11"/>
          <p:cNvSpPr txBox="1">
            <a:spLocks noChangeArrowheads="1"/>
          </p:cNvSpPr>
          <p:nvPr/>
        </p:nvSpPr>
        <p:spPr bwMode="auto">
          <a:xfrm>
            <a:off x="5486400" y="5181600"/>
            <a:ext cx="438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高</a:t>
            </a:r>
          </a:p>
        </p:txBody>
      </p:sp>
      <p:sp>
        <p:nvSpPr>
          <p:cNvPr id="326669" name="Text Box 12"/>
          <p:cNvSpPr txBox="1">
            <a:spLocks noChangeArrowheads="1"/>
          </p:cNvSpPr>
          <p:nvPr/>
        </p:nvSpPr>
        <p:spPr bwMode="auto">
          <a:xfrm>
            <a:off x="2209800" y="5181600"/>
            <a:ext cx="438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低</a:t>
            </a:r>
          </a:p>
        </p:txBody>
      </p:sp>
      <p:sp>
        <p:nvSpPr>
          <p:cNvPr id="326670" name="Text Box 13"/>
          <p:cNvSpPr txBox="1">
            <a:spLocks noChangeArrowheads="1"/>
          </p:cNvSpPr>
          <p:nvPr/>
        </p:nvSpPr>
        <p:spPr bwMode="auto">
          <a:xfrm>
            <a:off x="3048000" y="54864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再造準備程度</a:t>
            </a:r>
          </a:p>
        </p:txBody>
      </p:sp>
      <p:sp>
        <p:nvSpPr>
          <p:cNvPr id="1686542" name="Text Box 14"/>
          <p:cNvSpPr txBox="1">
            <a:spLocks noChangeArrowheads="1"/>
          </p:cNvSpPr>
          <p:nvPr/>
        </p:nvSpPr>
        <p:spPr bwMode="auto">
          <a:xfrm>
            <a:off x="4038600" y="2438400"/>
            <a:ext cx="2012950" cy="4572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執行再造專案</a:t>
            </a:r>
          </a:p>
        </p:txBody>
      </p:sp>
      <p:sp>
        <p:nvSpPr>
          <p:cNvPr id="1686543" name="Text Box 15"/>
          <p:cNvSpPr txBox="1">
            <a:spLocks noChangeArrowheads="1"/>
          </p:cNvSpPr>
          <p:nvPr/>
        </p:nvSpPr>
        <p:spPr bwMode="auto">
          <a:xfrm>
            <a:off x="1905000" y="4191000"/>
            <a:ext cx="2012950" cy="457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培養再造認知</a:t>
            </a:r>
          </a:p>
        </p:txBody>
      </p:sp>
      <p:sp>
        <p:nvSpPr>
          <p:cNvPr id="1686544" name="Text Box 16"/>
          <p:cNvSpPr txBox="1">
            <a:spLocks noChangeArrowheads="1"/>
          </p:cNvSpPr>
          <p:nvPr/>
        </p:nvSpPr>
        <p:spPr bwMode="auto">
          <a:xfrm>
            <a:off x="1905000" y="2438400"/>
            <a:ext cx="2012950" cy="457200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建構再造條件</a:t>
            </a:r>
          </a:p>
        </p:txBody>
      </p:sp>
      <p:sp>
        <p:nvSpPr>
          <p:cNvPr id="1686545" name="Text Box 17"/>
          <p:cNvSpPr txBox="1">
            <a:spLocks noChangeArrowheads="1"/>
          </p:cNvSpPr>
          <p:nvPr/>
        </p:nvSpPr>
        <p:spPr bwMode="auto">
          <a:xfrm>
            <a:off x="4038600" y="4191000"/>
            <a:ext cx="2012950" cy="457200"/>
          </a:xfrm>
          <a:prstGeom prst="rect">
            <a:avLst/>
          </a:prstGeom>
          <a:solidFill>
            <a:srgbClr val="31CF9E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促動再造需求</a:t>
            </a:r>
          </a:p>
        </p:txBody>
      </p:sp>
      <p:sp>
        <p:nvSpPr>
          <p:cNvPr id="1686546" name="AutoShape 18"/>
          <p:cNvSpPr>
            <a:spLocks noChangeArrowheads="1"/>
          </p:cNvSpPr>
          <p:nvPr/>
        </p:nvSpPr>
        <p:spPr bwMode="auto">
          <a:xfrm>
            <a:off x="4876800" y="3048000"/>
            <a:ext cx="685800" cy="990600"/>
          </a:xfrm>
          <a:prstGeom prst="upArrow">
            <a:avLst>
              <a:gd name="adj1" fmla="val 50000"/>
              <a:gd name="adj2" fmla="val 36111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認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知</a:t>
            </a:r>
          </a:p>
        </p:txBody>
      </p:sp>
      <p:sp>
        <p:nvSpPr>
          <p:cNvPr id="1686547" name="AutoShape 19"/>
          <p:cNvSpPr>
            <a:spLocks noChangeArrowheads="1"/>
          </p:cNvSpPr>
          <p:nvPr/>
        </p:nvSpPr>
        <p:spPr bwMode="auto">
          <a:xfrm>
            <a:off x="3352800" y="17526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rgbClr val="33CC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準備</a:t>
            </a:r>
          </a:p>
        </p:txBody>
      </p:sp>
      <p:sp>
        <p:nvSpPr>
          <p:cNvPr id="326677" name="Rectangle 20"/>
          <p:cNvSpPr>
            <a:spLocks noChangeArrowheads="1"/>
          </p:cNvSpPr>
          <p:nvPr/>
        </p:nvSpPr>
        <p:spPr bwMode="auto">
          <a:xfrm>
            <a:off x="3660775" y="3124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en-US" altLang="zh-TW" b="1">
                <a:solidFill>
                  <a:srgbClr val="33CCFF"/>
                </a:solidFill>
                <a:latin typeface="Times New Roman" pitchFamily="18" charset="0"/>
                <a:ea typeface="標楷體" pitchFamily="65" charset="-120"/>
              </a:rPr>
              <a:t>1</a:t>
            </a:r>
          </a:p>
        </p:txBody>
      </p:sp>
      <p:sp>
        <p:nvSpPr>
          <p:cNvPr id="326678" name="Rectangle 21"/>
          <p:cNvSpPr>
            <a:spLocks noChangeArrowheads="1"/>
          </p:cNvSpPr>
          <p:nvPr/>
        </p:nvSpPr>
        <p:spPr bwMode="auto">
          <a:xfrm>
            <a:off x="3962400" y="3124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en-US" altLang="zh-TW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2</a:t>
            </a:r>
          </a:p>
        </p:txBody>
      </p:sp>
      <p:sp>
        <p:nvSpPr>
          <p:cNvPr id="326679" name="Rectangle 22"/>
          <p:cNvSpPr>
            <a:spLocks noChangeArrowheads="1"/>
          </p:cNvSpPr>
          <p:nvPr/>
        </p:nvSpPr>
        <p:spPr bwMode="auto">
          <a:xfrm>
            <a:off x="3657600" y="3505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en-US" altLang="zh-TW" b="1">
                <a:solidFill>
                  <a:srgbClr val="B2B2B2"/>
                </a:solidFill>
                <a:latin typeface="Times New Roman" pitchFamily="18" charset="0"/>
                <a:ea typeface="標楷體" pitchFamily="65" charset="-120"/>
              </a:rPr>
              <a:t>3</a:t>
            </a:r>
          </a:p>
        </p:txBody>
      </p:sp>
      <p:sp>
        <p:nvSpPr>
          <p:cNvPr id="326680" name="Rectangle 23"/>
          <p:cNvSpPr>
            <a:spLocks noChangeArrowheads="1"/>
          </p:cNvSpPr>
          <p:nvPr/>
        </p:nvSpPr>
        <p:spPr bwMode="auto">
          <a:xfrm>
            <a:off x="3962400" y="3505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en-US" altLang="zh-TW" b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4</a:t>
            </a:r>
          </a:p>
        </p:txBody>
      </p:sp>
      <p:sp>
        <p:nvSpPr>
          <p:cNvPr id="1686552" name="Text Box 24"/>
          <p:cNvSpPr txBox="1">
            <a:spLocks noChangeArrowheads="1"/>
          </p:cNvSpPr>
          <p:nvPr/>
        </p:nvSpPr>
        <p:spPr bwMode="auto">
          <a:xfrm>
            <a:off x="6324600" y="2084388"/>
            <a:ext cx="2514600" cy="2282825"/>
          </a:xfrm>
          <a:prstGeom prst="rect">
            <a:avLst/>
          </a:prstGeom>
          <a:solidFill>
            <a:srgbClr val="008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台灣一般企業普  遍落在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象限。 換句話說，認知 期與準備期是企業再造的重要時 期。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667000" y="3048000"/>
            <a:ext cx="1447800" cy="1123950"/>
            <a:chOff x="1680" y="1920"/>
            <a:chExt cx="912" cy="708"/>
          </a:xfrm>
        </p:grpSpPr>
        <p:sp>
          <p:nvSpPr>
            <p:cNvPr id="326684" name="AutoShape 26"/>
            <p:cNvSpPr>
              <a:spLocks noChangeArrowheads="1"/>
            </p:cNvSpPr>
            <p:nvPr/>
          </p:nvSpPr>
          <p:spPr bwMode="auto">
            <a:xfrm>
              <a:off x="1680" y="1920"/>
              <a:ext cx="912" cy="672"/>
            </a:xfrm>
            <a:custGeom>
              <a:avLst/>
              <a:gdLst>
                <a:gd name="T0" fmla="*/ 554 w 21600"/>
                <a:gd name="T1" fmla="*/ 0 h 21600"/>
                <a:gd name="T2" fmla="*/ 554 w 21600"/>
                <a:gd name="T3" fmla="*/ 378 h 21600"/>
                <a:gd name="T4" fmla="*/ 155 w 21600"/>
                <a:gd name="T5" fmla="*/ 672 h 21600"/>
                <a:gd name="T6" fmla="*/ 912 w 21600"/>
                <a:gd name="T7" fmla="*/ 18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4 w 21600"/>
                <a:gd name="T13" fmla="*/ 2475 h 21600"/>
                <a:gd name="T14" fmla="*/ 16603 w 21600"/>
                <a:gd name="T15" fmla="*/ 96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3125" y="0"/>
                  </a:lnTo>
                  <a:lnTo>
                    <a:pt x="13125" y="2488"/>
                  </a:lnTo>
                  <a:lnTo>
                    <a:pt x="12427" y="2488"/>
                  </a:lnTo>
                  <a:cubicBezTo>
                    <a:pt x="5564" y="2488"/>
                    <a:pt x="0" y="6817"/>
                    <a:pt x="0" y="12158"/>
                  </a:cubicBezTo>
                  <a:lnTo>
                    <a:pt x="0" y="21600"/>
                  </a:lnTo>
                  <a:lnTo>
                    <a:pt x="7341" y="21600"/>
                  </a:lnTo>
                  <a:lnTo>
                    <a:pt x="7341" y="12158"/>
                  </a:lnTo>
                  <a:cubicBezTo>
                    <a:pt x="7341" y="10784"/>
                    <a:pt x="9618" y="9670"/>
                    <a:pt x="12427" y="9670"/>
                  </a:cubicBezTo>
                  <a:lnTo>
                    <a:pt x="13125" y="9670"/>
                  </a:lnTo>
                  <a:lnTo>
                    <a:pt x="13125" y="12158"/>
                  </a:lnTo>
                  <a:close/>
                </a:path>
              </a:pathLst>
            </a:custGeom>
            <a:solidFill>
              <a:schemeClr val="bg2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>
                <a:spcBef>
                  <a:spcPct val="20000"/>
                </a:spcBef>
              </a:pPr>
              <a:endParaRPr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6685" name="Rectangle 27"/>
            <p:cNvSpPr>
              <a:spLocks noChangeArrowheads="1"/>
            </p:cNvSpPr>
            <p:nvPr/>
          </p:nvSpPr>
          <p:spPr bwMode="auto">
            <a:xfrm>
              <a:off x="1872" y="1920"/>
              <a:ext cx="50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準備</a:t>
              </a:r>
            </a:p>
          </p:txBody>
        </p:sp>
        <p:sp>
          <p:nvSpPr>
            <p:cNvPr id="326686" name="Text Box 28"/>
            <p:cNvSpPr txBox="1">
              <a:spLocks noChangeArrowheads="1"/>
            </p:cNvSpPr>
            <p:nvPr/>
          </p:nvSpPr>
          <p:spPr bwMode="auto">
            <a:xfrm>
              <a:off x="1680" y="2064"/>
              <a:ext cx="308" cy="56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認</a:t>
              </a:r>
            </a:p>
            <a:p>
              <a:pPr algn="r">
                <a:spcBef>
                  <a:spcPct val="20000"/>
                </a:spcBef>
              </a:pP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知</a:t>
              </a:r>
            </a:p>
          </p:txBody>
        </p:sp>
      </p:grpSp>
      <p:pic>
        <p:nvPicPr>
          <p:cNvPr id="326683" name="Picture 29" descr="j02238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5300663"/>
            <a:ext cx="885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6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6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86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6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68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86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86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68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86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86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86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86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6542" grpId="0" animBg="1" autoUpdateAnimBg="0"/>
      <p:bldP spid="1686543" grpId="0" animBg="1" autoUpdateAnimBg="0"/>
      <p:bldP spid="1686544" grpId="0" animBg="1" autoUpdateAnimBg="0"/>
      <p:bldP spid="1686545" grpId="0" animBg="1" autoUpdateAnimBg="0"/>
      <p:bldP spid="1686546" grpId="0" animBg="1" autoUpdateAnimBg="0"/>
      <p:bldP spid="1686547" grpId="0" animBg="1" autoUpdateAnimBg="0"/>
      <p:bldP spid="168655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A77AC-20CB-44F5-A3CE-CEF0449B3E5A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327683" name="Rectangle 2"/>
          <p:cNvSpPr>
            <a:spLocks noChangeArrowheads="1"/>
          </p:cNvSpPr>
          <p:nvPr/>
        </p:nvSpPr>
        <p:spPr bwMode="auto">
          <a:xfrm>
            <a:off x="1590675" y="914400"/>
            <a:ext cx="6254750" cy="5275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719299" name="Picture 3" descr="Image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295400"/>
            <a:ext cx="5486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685" name="Rectangle 4"/>
          <p:cNvSpPr>
            <a:spLocks noChangeArrowheads="1"/>
          </p:cNvSpPr>
          <p:nvPr/>
        </p:nvSpPr>
        <p:spPr bwMode="auto">
          <a:xfrm>
            <a:off x="1981200" y="1304925"/>
            <a:ext cx="5473700" cy="4494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86" name="Line 5"/>
          <p:cNvSpPr>
            <a:spLocks noChangeShapeType="1"/>
          </p:cNvSpPr>
          <p:nvPr/>
        </p:nvSpPr>
        <p:spPr bwMode="auto">
          <a:xfrm>
            <a:off x="7454900" y="5799138"/>
            <a:ext cx="390525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87" name="Line 6"/>
          <p:cNvSpPr>
            <a:spLocks noChangeShapeType="1"/>
          </p:cNvSpPr>
          <p:nvPr/>
        </p:nvSpPr>
        <p:spPr bwMode="auto">
          <a:xfrm flipH="1">
            <a:off x="1590675" y="5799138"/>
            <a:ext cx="390525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88" name="Line 7"/>
          <p:cNvSpPr>
            <a:spLocks noChangeShapeType="1"/>
          </p:cNvSpPr>
          <p:nvPr/>
        </p:nvSpPr>
        <p:spPr bwMode="auto">
          <a:xfrm flipV="1">
            <a:off x="7454900" y="914400"/>
            <a:ext cx="390525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89" name="Line 8"/>
          <p:cNvSpPr>
            <a:spLocks noChangeShapeType="1"/>
          </p:cNvSpPr>
          <p:nvPr/>
        </p:nvSpPr>
        <p:spPr bwMode="auto">
          <a:xfrm flipH="1" flipV="1">
            <a:off x="1590675" y="914400"/>
            <a:ext cx="390525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90" name="Text Box 9"/>
          <p:cNvSpPr txBox="1">
            <a:spLocks noChangeArrowheads="1"/>
          </p:cNvSpPr>
          <p:nvPr/>
        </p:nvSpPr>
        <p:spPr bwMode="auto">
          <a:xfrm>
            <a:off x="7467600" y="2316163"/>
            <a:ext cx="385763" cy="1739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般</a:t>
            </a:r>
          </a:p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環</a:t>
            </a:r>
          </a:p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境</a:t>
            </a:r>
          </a:p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面</a:t>
            </a:r>
          </a:p>
          <a:p>
            <a:pPr algn="l"/>
            <a:endParaRPr lang="en-US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7691" name="Rectangle 10"/>
          <p:cNvSpPr>
            <a:spLocks noChangeArrowheads="1"/>
          </p:cNvSpPr>
          <p:nvPr/>
        </p:nvSpPr>
        <p:spPr bwMode="auto">
          <a:xfrm>
            <a:off x="1590675" y="2673350"/>
            <a:ext cx="390525" cy="146526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特</a:t>
            </a:r>
          </a:p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定</a:t>
            </a:r>
          </a:p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環</a:t>
            </a:r>
          </a:p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境</a:t>
            </a:r>
          </a:p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面</a:t>
            </a:r>
          </a:p>
        </p:txBody>
      </p:sp>
      <p:sp>
        <p:nvSpPr>
          <p:cNvPr id="327692" name="Text Box 11"/>
          <p:cNvSpPr txBox="1">
            <a:spLocks noChangeArrowheads="1"/>
          </p:cNvSpPr>
          <p:nvPr/>
        </p:nvSpPr>
        <p:spPr bwMode="auto">
          <a:xfrm>
            <a:off x="4343400" y="914400"/>
            <a:ext cx="1327150" cy="3667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組織管理面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327693" name="Text Box 12"/>
          <p:cNvSpPr txBox="1">
            <a:spLocks noChangeArrowheads="1"/>
          </p:cNvSpPr>
          <p:nvPr/>
        </p:nvSpPr>
        <p:spPr bwMode="auto">
          <a:xfrm>
            <a:off x="4267200" y="5791200"/>
            <a:ext cx="1327150" cy="3667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技術特性面</a:t>
            </a:r>
          </a:p>
        </p:txBody>
      </p:sp>
      <p:sp>
        <p:nvSpPr>
          <p:cNvPr id="1719309" name="Text Box 13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經營</a:t>
            </a:r>
            <a:r>
              <a:rPr lang="zh-TW" altLang="en-US" smtClean="0"/>
              <a:t>再造權變架構</a:t>
            </a:r>
          </a:p>
        </p:txBody>
      </p:sp>
      <p:pic>
        <p:nvPicPr>
          <p:cNvPr id="327695" name="Picture 14" descr="j028276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79388" y="5084763"/>
            <a:ext cx="1219200" cy="1219200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9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9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165</Words>
  <Application>Microsoft Office PowerPoint</Application>
  <PresentationFormat>如螢幕大小 (4:3)</PresentationFormat>
  <Paragraphs>75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Arial Unicode MS</vt:lpstr>
      <vt:lpstr>標楷體</vt:lpstr>
      <vt:lpstr>Arial</vt:lpstr>
      <vt:lpstr>Symbol</vt:lpstr>
      <vt:lpstr>Times New Roman</vt:lpstr>
      <vt:lpstr>教學目標</vt:lpstr>
      <vt:lpstr>經營再造架構</vt:lpstr>
      <vt:lpstr>PowerPoint 簡報</vt:lpstr>
      <vt:lpstr>經營再造權變架構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經營再造架構</dc:title>
  <dc:creator>Your User Name</dc:creator>
  <cp:lastModifiedBy>George Lee</cp:lastModifiedBy>
  <cp:revision>1</cp:revision>
  <dcterms:created xsi:type="dcterms:W3CDTF">2010-07-17T14:09:46Z</dcterms:created>
  <dcterms:modified xsi:type="dcterms:W3CDTF">2017-09-12T07:49:36Z</dcterms:modified>
</cp:coreProperties>
</file>